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sldIdLst>
    <p:sldId id="257" r:id="rId4"/>
    <p:sldId id="264" r:id="rId5"/>
    <p:sldId id="265" r:id="rId6"/>
    <p:sldId id="258" r:id="rId7"/>
    <p:sldId id="263" r:id="rId8"/>
    <p:sldId id="259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3936" autoAdjust="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BC457-B9C4-4C4A-9C90-252697D16B60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E974D-25B8-481D-B227-E5ED522065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897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E974D-25B8-481D-B227-E5ED522065D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339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060848"/>
            <a:ext cx="7776864" cy="2913187"/>
          </a:xfr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>
                <a:latin typeface="Mistral" panose="03090702030407020403" pitchFamily="66" charset="0"/>
              </a:rPr>
              <a:t>  Нейрохирургическое отделение №2</a:t>
            </a:r>
          </a:p>
          <a:p>
            <a:pPr marL="0" indent="0">
              <a:buNone/>
            </a:pPr>
            <a:r>
              <a:rPr lang="ru-RU" sz="4800" b="1" dirty="0" smtClean="0">
                <a:latin typeface="Mistral" panose="03090702030407020403" pitchFamily="66" charset="0"/>
              </a:rPr>
              <a:t>    Всемирный день безопасности</a:t>
            </a:r>
          </a:p>
          <a:p>
            <a:pPr marL="0" indent="0">
              <a:buNone/>
            </a:pPr>
            <a:r>
              <a:rPr lang="ru-RU" sz="4800" b="1" dirty="0">
                <a:latin typeface="Mistral" panose="03090702030407020403" pitchFamily="66" charset="0"/>
              </a:rPr>
              <a:t> </a:t>
            </a:r>
            <a:r>
              <a:rPr lang="ru-RU" sz="4800" b="1" dirty="0" smtClean="0">
                <a:latin typeface="Mistral" panose="03090702030407020403" pitchFamily="66" charset="0"/>
              </a:rPr>
              <a:t>                пациентов     </a:t>
            </a:r>
          </a:p>
        </p:txBody>
      </p:sp>
    </p:spTree>
    <p:extLst>
      <p:ext uri="{BB962C8B-B14F-4D97-AF65-F5344CB8AC3E}">
        <p14:creationId xmlns:p14="http://schemas.microsoft.com/office/powerpoint/2010/main" val="3004166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920880" cy="1800200"/>
          </a:xfrm>
        </p:spPr>
        <p:txBody>
          <a:bodyPr/>
          <a:lstStyle/>
          <a:p>
            <a:pPr algn="l"/>
            <a:r>
              <a:rPr lang="ru-RU" dirty="0" smtClean="0"/>
              <a:t>Безопасность пациентов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700808"/>
            <a:ext cx="7632848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                             - </a:t>
            </a:r>
          </a:p>
          <a:p>
            <a:pPr marL="0" indent="0" algn="ctr">
              <a:buNone/>
            </a:pPr>
            <a:r>
              <a:rPr lang="ru-RU" dirty="0"/>
              <a:t>это медицинская дисциплина, возникшая в ответ на растущую сложность процессов оказания услуг здравоохранения, которой сопутствует рост масштабов вреда, причиняемого пациентам в медицинских учреждениях.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Безопасность пациентов — условие предоставления качественных основных услуг здравоохранения. 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86202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838256" cy="1937152"/>
          </a:xfrm>
        </p:spPr>
        <p:txBody>
          <a:bodyPr>
            <a:normAutofit/>
          </a:bodyPr>
          <a:lstStyle/>
          <a:p>
            <a:r>
              <a:rPr lang="ru-RU" b="1" dirty="0"/>
              <a:t>Масштабы вреда, причиняемого </a:t>
            </a:r>
            <a:r>
              <a:rPr lang="ru-RU" b="1" dirty="0" smtClean="0"/>
              <a:t>пациентам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916832"/>
            <a:ext cx="8208912" cy="4608512"/>
          </a:xfrm>
        </p:spPr>
        <p:txBody>
          <a:bodyPr>
            <a:normAutofit lnSpcReduction="10000"/>
          </a:bodyPr>
          <a:lstStyle/>
          <a:p>
            <a:r>
              <a:rPr lang="ru-RU" sz="1400" b="1" dirty="0"/>
              <a:t>Ошибки применения лекарственных препаратов</a:t>
            </a:r>
            <a:r>
              <a:rPr lang="ru-RU" sz="1400" dirty="0"/>
              <a:t> являются ведущей причиной нанесения ущерба и предотвратимого вреда здоровью в системах </a:t>
            </a:r>
            <a:r>
              <a:rPr lang="ru-RU" sz="1400" dirty="0" smtClean="0"/>
              <a:t>здравоохранения;</a:t>
            </a:r>
          </a:p>
          <a:p>
            <a:r>
              <a:rPr lang="ru-RU" sz="1400" b="1" dirty="0" smtClean="0"/>
              <a:t>Внутрибольничные инфекции;</a:t>
            </a:r>
          </a:p>
          <a:p>
            <a:r>
              <a:rPr lang="ru-RU" sz="1400" b="1" dirty="0" smtClean="0"/>
              <a:t>Несоблюдение </a:t>
            </a:r>
            <a:r>
              <a:rPr lang="ru-RU" sz="1400" b="1" dirty="0"/>
              <a:t>правил безопасности при оказании хирургической помощи</a:t>
            </a:r>
            <a:r>
              <a:rPr lang="ru-RU" sz="1400" dirty="0"/>
              <a:t> является причиной осложнений почти у 25% </a:t>
            </a:r>
            <a:r>
              <a:rPr lang="ru-RU" sz="1400" dirty="0" smtClean="0"/>
              <a:t>пациентов;</a:t>
            </a:r>
          </a:p>
          <a:p>
            <a:r>
              <a:rPr lang="ru-RU" sz="1400" b="1" dirty="0" smtClean="0"/>
              <a:t>Несоблюдение </a:t>
            </a:r>
            <a:r>
              <a:rPr lang="ru-RU" sz="1400" b="1" dirty="0"/>
              <a:t>правил безопасности при выполнении инъекций</a:t>
            </a:r>
            <a:r>
              <a:rPr lang="ru-RU" sz="1400" dirty="0"/>
              <a:t> при оказании медицинской помощи может приводить к передаче инфекций, в том числе ВИЧ и гепатита B и </a:t>
            </a:r>
            <a:r>
              <a:rPr lang="ru-RU" sz="1400" dirty="0" smtClean="0"/>
              <a:t>C;</a:t>
            </a:r>
          </a:p>
          <a:p>
            <a:r>
              <a:rPr lang="ru-RU" sz="1400" b="1" dirty="0"/>
              <a:t>Ошибки при диагностике</a:t>
            </a:r>
            <a:r>
              <a:rPr lang="ru-RU" sz="1400" dirty="0"/>
              <a:t>, которые имеют место при лечении примерно 5% взрослых амбулаторных </a:t>
            </a:r>
            <a:r>
              <a:rPr lang="ru-RU" sz="1400" dirty="0" smtClean="0"/>
              <a:t>пациентов;</a:t>
            </a:r>
          </a:p>
          <a:p>
            <a:r>
              <a:rPr lang="ru-RU" sz="1400" b="1" dirty="0"/>
              <a:t>Несоблюдение правил безопасности при выполнении переливания крови</a:t>
            </a:r>
            <a:r>
              <a:rPr lang="ru-RU" sz="1400" dirty="0"/>
              <a:t> подвергает пациентов риску неблагоприятных реакций на переливание крови и передачи </a:t>
            </a:r>
            <a:r>
              <a:rPr lang="ru-RU" sz="1400" dirty="0" smtClean="0"/>
              <a:t>инфекций;</a:t>
            </a:r>
          </a:p>
          <a:p>
            <a:r>
              <a:rPr lang="ru-RU" sz="1400" b="1" dirty="0"/>
              <a:t>Ошибки при использовании лучевых методов</a:t>
            </a:r>
            <a:r>
              <a:rPr lang="ru-RU" sz="1400" dirty="0"/>
              <a:t> включают в себя превышение дозы </a:t>
            </a:r>
            <a:r>
              <a:rPr lang="ru-RU" sz="1400" dirty="0" smtClean="0"/>
              <a:t>облучения;</a:t>
            </a:r>
          </a:p>
          <a:p>
            <a:r>
              <a:rPr lang="ru-RU" sz="1400" b="1" dirty="0"/>
              <a:t>Сепсис</a:t>
            </a:r>
            <a:r>
              <a:rPr lang="ru-RU" sz="1400" dirty="0"/>
              <a:t>, который зачастую диагностируется слишком поздно, когда спасти жизнь пациента уже не представляется возможным. </a:t>
            </a:r>
            <a:endParaRPr lang="ru-RU" sz="1400" dirty="0" smtClean="0"/>
          </a:p>
          <a:p>
            <a:r>
              <a:rPr lang="ru-RU" sz="1400" b="1" dirty="0"/>
              <a:t>Венозная тромбоэмболия</a:t>
            </a:r>
            <a:r>
              <a:rPr lang="ru-RU" sz="1400" dirty="0"/>
              <a:t> (образование тромбов) является одной из наиболее распространенных и предотвратимых причин нанесения вреда пациентам, на долю которой приходится треть всех обусловленных госпитализацией осложнений. </a:t>
            </a:r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6392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latin typeface="+mn-lt"/>
              </a:rPr>
              <a:t>Использование высокотехнологичного оборудования позволяет нашим врачам  безопасно оперировать пациентов с  тяжёлыми патологиями сосудов головного мозга. Работа в операционной проводится с соблюдением всех санитарных норм и правил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8064896" cy="5256584"/>
          </a:xfrm>
        </p:spPr>
      </p:pic>
    </p:spTree>
    <p:extLst>
      <p:ext uri="{BB962C8B-B14F-4D97-AF65-F5344CB8AC3E}">
        <p14:creationId xmlns:p14="http://schemas.microsoft.com/office/powerpoint/2010/main" val="2247573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712968" cy="98072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+mn-lt"/>
              </a:rPr>
              <a:t> </a:t>
            </a:r>
            <a:r>
              <a:rPr lang="ru-RU" sz="1600" b="1" dirty="0">
                <a:solidFill>
                  <a:prstClr val="black"/>
                </a:solidFill>
              </a:rPr>
              <a:t>Продолжая лечение уже в </a:t>
            </a:r>
            <a:r>
              <a:rPr lang="ru-RU" sz="1600" b="1" dirty="0" err="1">
                <a:solidFill>
                  <a:prstClr val="black"/>
                </a:solidFill>
              </a:rPr>
              <a:t>отделении,с</a:t>
            </a:r>
            <a:r>
              <a:rPr lang="ru-RU" sz="1600" b="1" dirty="0">
                <a:solidFill>
                  <a:prstClr val="black"/>
                </a:solidFill>
              </a:rPr>
              <a:t> помощью скользящей </a:t>
            </a:r>
            <a:r>
              <a:rPr lang="ru-RU" sz="1600" b="1" dirty="0" err="1">
                <a:solidFill>
                  <a:prstClr val="black"/>
                </a:solidFill>
              </a:rPr>
              <a:t>простыни,можно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безопасно,корректно</a:t>
            </a:r>
            <a:r>
              <a:rPr lang="ru-RU" sz="1600" b="1" dirty="0">
                <a:solidFill>
                  <a:prstClr val="black"/>
                </a:solidFill>
              </a:rPr>
              <a:t> для пациента и без лишних усилий для персонала переместить по поверхности кровати(</a:t>
            </a:r>
            <a:r>
              <a:rPr lang="ru-RU" sz="1600" b="1" dirty="0" err="1">
                <a:solidFill>
                  <a:prstClr val="black"/>
                </a:solidFill>
              </a:rPr>
              <a:t>вверх,вниз</a:t>
            </a:r>
            <a:r>
              <a:rPr lang="ru-RU" sz="1600" b="1" dirty="0">
                <a:solidFill>
                  <a:prstClr val="black"/>
                </a:solidFill>
              </a:rPr>
              <a:t> и в стороны) пациента массой до 130 </a:t>
            </a:r>
            <a:r>
              <a:rPr lang="ru-RU" sz="1600" b="1" dirty="0" smtClean="0">
                <a:solidFill>
                  <a:prstClr val="black"/>
                </a:solidFill>
              </a:rPr>
              <a:t>кг.</a:t>
            </a:r>
            <a:endParaRPr lang="ru-RU" sz="1800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5" y="1275531"/>
            <a:ext cx="5328593" cy="5589240"/>
          </a:xfrm>
        </p:spPr>
      </p:pic>
    </p:spTree>
    <p:extLst>
      <p:ext uri="{BB962C8B-B14F-4D97-AF65-F5344CB8AC3E}">
        <p14:creationId xmlns:p14="http://schemas.microsoft.com/office/powerpoint/2010/main" val="2878628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363272" cy="936104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Данный способ уменьшает риск </a:t>
            </a:r>
            <a:r>
              <a:rPr lang="ru-RU" sz="1800" b="1" dirty="0" err="1" smtClean="0"/>
              <a:t>травматизации</a:t>
            </a:r>
            <a:r>
              <a:rPr lang="ru-RU" sz="1800" b="1" dirty="0" smtClean="0"/>
              <a:t> </a:t>
            </a:r>
            <a:r>
              <a:rPr lang="ru-RU" sz="1800" b="1" dirty="0" smtClean="0"/>
              <a:t>суставов пациента. Скользящая простыня-трансфер служит для безопасного перекладывания пациента с каталки на кровать.</a:t>
            </a:r>
            <a:endParaRPr lang="ru-RU" sz="1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890878"/>
            <a:ext cx="5184576" cy="5949280"/>
          </a:xfrm>
        </p:spPr>
      </p:pic>
    </p:spTree>
    <p:extLst>
      <p:ext uri="{BB962C8B-B14F-4D97-AF65-F5344CB8AC3E}">
        <p14:creationId xmlns:p14="http://schemas.microsoft.com/office/powerpoint/2010/main" val="4082221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u="sng" dirty="0" err="1" smtClean="0">
                <a:latin typeface="+mn-lt"/>
              </a:rPr>
              <a:t>Вертикализация</a:t>
            </a:r>
            <a:r>
              <a:rPr lang="ru-RU" sz="1800" b="1" dirty="0" err="1" smtClean="0">
                <a:latin typeface="+mn-lt"/>
              </a:rPr>
              <a:t>.С</a:t>
            </a:r>
            <a:r>
              <a:rPr lang="ru-RU" sz="1800" b="1" dirty="0" smtClean="0">
                <a:latin typeface="+mn-lt"/>
              </a:rPr>
              <a:t> помощью наклонной плоскости и надёжных фиксирующих ремней пациента пассивно </a:t>
            </a:r>
            <a:r>
              <a:rPr lang="ru-RU" sz="1800" b="1" dirty="0" err="1" smtClean="0">
                <a:latin typeface="+mn-lt"/>
              </a:rPr>
              <a:t>вертикализируют,что</a:t>
            </a:r>
            <a:r>
              <a:rPr lang="ru-RU" sz="1800" b="1" dirty="0" smtClean="0">
                <a:latin typeface="+mn-lt"/>
              </a:rPr>
              <a:t> позволяет начать реабилитацию в ранние сроки и минимизировать количество </a:t>
            </a:r>
            <a:r>
              <a:rPr lang="ru-RU" sz="1800" b="1" dirty="0" err="1" smtClean="0">
                <a:latin typeface="+mn-lt"/>
              </a:rPr>
              <a:t>иммобилизационных</a:t>
            </a:r>
            <a:r>
              <a:rPr lang="ru-RU" sz="1800" b="1" dirty="0" smtClean="0">
                <a:latin typeface="+mn-lt"/>
              </a:rPr>
              <a:t> синдромов.</a:t>
            </a:r>
            <a:endParaRPr lang="ru-RU" sz="1800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72" y="1778358"/>
            <a:ext cx="4895528" cy="508241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5587"/>
            <a:ext cx="4248472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60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/>
          <a:lstStyle/>
          <a:p>
            <a:r>
              <a:rPr lang="ru-RU" dirty="0" smtClean="0">
                <a:latin typeface="Garamond" panose="02020404030301010803" pitchFamily="18" charset="0"/>
              </a:rPr>
              <a:t>ЖЕЛАЕМ ВСЕМ ЗДОРОВЬЯ!</a:t>
            </a:r>
            <a:br>
              <a:rPr lang="ru-RU" dirty="0" smtClean="0">
                <a:latin typeface="Garamond" panose="02020404030301010803" pitchFamily="18" charset="0"/>
              </a:rPr>
            </a:br>
            <a:r>
              <a:rPr lang="ru-RU" dirty="0" smtClean="0">
                <a:latin typeface="Garamond" panose="02020404030301010803" pitchFamily="18" charset="0"/>
              </a:rPr>
              <a:t>БЕРЕГИТЕ СЕБЯ!!!</a:t>
            </a:r>
            <a:endParaRPr lang="ru-RU" dirty="0">
              <a:latin typeface="Garamond" panose="020204040303010108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24944"/>
            <a:ext cx="4320480" cy="3191787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924944"/>
            <a:ext cx="453650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222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337</TotalTime>
  <Words>160</Words>
  <Application>Microsoft Office PowerPoint</Application>
  <PresentationFormat>Экран (4:3)</PresentationFormat>
  <Paragraphs>23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Тема Office</vt:lpstr>
      <vt:lpstr>Воздушный поток</vt:lpstr>
      <vt:lpstr>1_Воздушный поток</vt:lpstr>
      <vt:lpstr> </vt:lpstr>
      <vt:lpstr>Безопасность пациентов</vt:lpstr>
      <vt:lpstr>Масштабы вреда, причиняемого пациентам</vt:lpstr>
      <vt:lpstr>Использование высокотехнологичного оборудования позволяет нашим врачам  безопасно оперировать пациентов с  тяжёлыми патологиями сосудов головного мозга. Работа в операционной проводится с соблюдением всех санитарных норм и правил.</vt:lpstr>
      <vt:lpstr> Продолжая лечение уже в отделении,с помощью скользящей простыни,можно безопасно,корректно для пациента и без лишних усилий для персонала переместить по поверхности кровати(вверх,вниз и в стороны) пациента массой до 130 кг.</vt:lpstr>
      <vt:lpstr>Данный способ уменьшает риск травматизации суставов пациента. Скользящая простыня-трансфер служит для безопасного перекладывания пациента с каталки на кровать.</vt:lpstr>
      <vt:lpstr>Вертикализация.С помощью наклонной плоскости и надёжных фиксирующих ремней пациента пассивно вертикализируют,что позволяет начать реабилитацию в ранние сроки и минимизировать количество иммобилизационных синдромов.</vt:lpstr>
      <vt:lpstr>ЖЕЛАЕМ ВСЕМ ЗДОРОВЬЯ! БЕРЕГИТЕ СЕБЯ!!!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пациента. Нейрохирургическое отделение №2</dc:title>
  <dc:creator>Мишкина Елена Владимировна</dc:creator>
  <cp:lastModifiedBy>Мишкина Елена Владимировна</cp:lastModifiedBy>
  <cp:revision>21</cp:revision>
  <dcterms:created xsi:type="dcterms:W3CDTF">2020-09-10T05:19:54Z</dcterms:created>
  <dcterms:modified xsi:type="dcterms:W3CDTF">2020-09-16T04:27:32Z</dcterms:modified>
</cp:coreProperties>
</file>