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63" r:id="rId3"/>
    <p:sldId id="257" r:id="rId4"/>
    <p:sldId id="273" r:id="rId5"/>
    <p:sldId id="276" r:id="rId6"/>
    <p:sldId id="275" r:id="rId7"/>
    <p:sldId id="274" r:id="rId8"/>
    <p:sldId id="262" r:id="rId9"/>
    <p:sldId id="264" r:id="rId10"/>
    <p:sldId id="258" r:id="rId11"/>
    <p:sldId id="265" r:id="rId12"/>
    <p:sldId id="266" r:id="rId13"/>
    <p:sldId id="272" r:id="rId14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1" d="100"/>
          <a:sy n="111" d="100"/>
        </p:scale>
        <p:origin x="-1614" y="-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год, 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Прочий персонал</c:v>
                </c:pt>
                <c:pt idx="1">
                  <c:v>Средний мед.персонал</c:v>
                </c:pt>
                <c:pt idx="2">
                  <c:v>Младший мед.персонал</c:v>
                </c:pt>
                <c:pt idx="3">
                  <c:v>Врачи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20674</c:v>
                </c:pt>
                <c:pt idx="1">
                  <c:v>31562</c:v>
                </c:pt>
                <c:pt idx="2">
                  <c:v>18020</c:v>
                </c:pt>
                <c:pt idx="3">
                  <c:v>50350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год, руб.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Прочий персонал</c:v>
                </c:pt>
                <c:pt idx="1">
                  <c:v>Средний мед.персонал</c:v>
                </c:pt>
                <c:pt idx="2">
                  <c:v>Младший мед.персонал</c:v>
                </c:pt>
                <c:pt idx="3">
                  <c:v>Врачи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23354</c:v>
                </c:pt>
                <c:pt idx="1">
                  <c:v>36163</c:v>
                </c:pt>
                <c:pt idx="2">
                  <c:v>29501</c:v>
                </c:pt>
                <c:pt idx="3">
                  <c:v>68698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0429696"/>
        <c:axId val="470431232"/>
      </c:lineChart>
      <c:catAx>
        <c:axId val="47042969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8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470431232"/>
        <c:crosses val="autoZero"/>
        <c:auto val="1"/>
        <c:lblAlgn val="ctr"/>
        <c:lblOffset val="100"/>
        <c:noMultiLvlLbl val="0"/>
      </c:catAx>
      <c:valAx>
        <c:axId val="470431232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4704296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tx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0EDCA-B49B-4F19-B7F2-79C15EEF1C2D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D480B-35AB-4792-BA4C-DC8D1D59D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1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9B405-4F4D-4594-A1A1-988AA5F627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6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11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58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62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80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93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70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2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12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06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10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1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97D2-A85E-418E-BED4-0B7CA6F4DF01}" type="datetimeFigureOut">
              <a:rPr lang="ru-RU" smtClean="0"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2A0B7-6DAC-4F39-9F68-19DC169F3F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56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136" y="339502"/>
            <a:ext cx="8229600" cy="85725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121B37"/>
                </a:solidFill>
              </a:rPr>
              <a:t>Государственное бюджетное учреждение здравоохранения Ярославской области «Областная клиническая больница»</a:t>
            </a:r>
            <a:endParaRPr lang="ru-RU" sz="2800" b="1" i="1" dirty="0">
              <a:solidFill>
                <a:srgbClr val="121B37"/>
              </a:solidFill>
            </a:endParaRPr>
          </a:p>
        </p:txBody>
      </p:sp>
      <p:pic>
        <p:nvPicPr>
          <p:cNvPr id="3075" name="Picture 3" descr="C:\Users\NoskovaEA\Desktop\ТВОРЧЕСТВО\лог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478"/>
            <a:ext cx="1372103" cy="53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783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NoskovaEA\Desktop\ТВОРЧЕСТВО\лог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643"/>
            <a:ext cx="1008112" cy="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586027"/>
              </p:ext>
            </p:extLst>
          </p:nvPr>
        </p:nvGraphicFramePr>
        <p:xfrm>
          <a:off x="683568" y="1779662"/>
          <a:ext cx="2952328" cy="201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</a:tblGrid>
              <a:tr h="3193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121B3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</a:t>
                      </a:r>
                      <a:endParaRPr lang="ru-RU" sz="2400" dirty="0">
                        <a:solidFill>
                          <a:srgbClr val="121B3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334888"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1400" b="1" i="1" dirty="0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Врач-анестезиолог-реаниматолог</a:t>
                      </a:r>
                      <a:endParaRPr lang="ru-RU" altLang="ru-RU" sz="1400" b="1" i="1" dirty="0">
                        <a:solidFill>
                          <a:srgbClr val="121B3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58053"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1400" b="1" i="1" dirty="0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Врач-</a:t>
                      </a:r>
                      <a:r>
                        <a:rPr lang="ru-RU" altLang="ru-RU" sz="1400" b="1" i="1" dirty="0" err="1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эндоскопист</a:t>
                      </a:r>
                      <a:endParaRPr lang="ru-RU" altLang="ru-RU" sz="1400" b="1" i="1" dirty="0">
                        <a:solidFill>
                          <a:srgbClr val="121B3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58053"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1400" b="1" i="1" dirty="0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Врач-невролог</a:t>
                      </a:r>
                      <a:endParaRPr lang="ru-RU" altLang="ru-RU" sz="1400" b="1" i="1" dirty="0">
                        <a:solidFill>
                          <a:srgbClr val="121B3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58053"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1400" b="1" i="1" dirty="0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Врач-нефролог</a:t>
                      </a:r>
                      <a:endParaRPr lang="ru-RU" altLang="ru-RU" sz="1400" b="1" i="1" dirty="0">
                        <a:solidFill>
                          <a:srgbClr val="121B3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309736"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1400" b="1" i="1" dirty="0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Врач-терапевт</a:t>
                      </a:r>
                      <a:endParaRPr lang="ru-RU" altLang="ru-RU" sz="1400" b="1" i="1" dirty="0">
                        <a:solidFill>
                          <a:srgbClr val="121B3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849844"/>
              </p:ext>
            </p:extLst>
          </p:nvPr>
        </p:nvGraphicFramePr>
        <p:xfrm>
          <a:off x="4283968" y="1779662"/>
          <a:ext cx="3960440" cy="201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</a:tblGrid>
              <a:tr h="3193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121B3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мед. персонал</a:t>
                      </a:r>
                      <a:endParaRPr lang="ru-RU" sz="2400" dirty="0">
                        <a:solidFill>
                          <a:srgbClr val="121B3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334888"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1400" b="1" i="1" dirty="0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Медицинская сестра процедурной</a:t>
                      </a:r>
                      <a:endParaRPr lang="ru-RU" altLang="ru-RU" sz="1400" b="1" i="1" dirty="0">
                        <a:solidFill>
                          <a:srgbClr val="121B3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58053"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1400" b="1" i="1" dirty="0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Медицинская сестра палатная</a:t>
                      </a:r>
                      <a:endParaRPr lang="ru-RU" altLang="ru-RU" sz="1400" b="1" i="1" dirty="0">
                        <a:solidFill>
                          <a:srgbClr val="121B3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58053"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1400" b="1" i="1" dirty="0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Медицинская сестра-</a:t>
                      </a:r>
                      <a:r>
                        <a:rPr lang="ru-RU" altLang="ru-RU" sz="1400" b="1" i="1" dirty="0" err="1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анестезист</a:t>
                      </a:r>
                      <a:endParaRPr lang="ru-RU" altLang="ru-RU" sz="1400" b="1" i="1" dirty="0">
                        <a:solidFill>
                          <a:srgbClr val="121B3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58053"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1400" b="1" i="1" dirty="0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Операционная медицинская сестра</a:t>
                      </a:r>
                      <a:endParaRPr lang="ru-RU" altLang="ru-RU" sz="1400" b="1" i="1" dirty="0">
                        <a:solidFill>
                          <a:srgbClr val="121B3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58053"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1400" b="1" i="1" dirty="0" smtClean="0">
                          <a:solidFill>
                            <a:srgbClr val="121B3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Инструктор по лечебной физкультуре</a:t>
                      </a:r>
                      <a:endParaRPr lang="ru-RU" altLang="ru-RU" sz="1400" b="1" i="1" dirty="0">
                        <a:solidFill>
                          <a:srgbClr val="121B3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59632" y="93632"/>
            <a:ext cx="7488832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121B37"/>
                </a:solidFill>
              </a:rPr>
              <a:t>Вакансии</a:t>
            </a:r>
            <a:endParaRPr lang="ru-RU" sz="3600" b="1" i="1" dirty="0">
              <a:solidFill>
                <a:srgbClr val="121B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79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NoskovaEA\Desktop\ТВОРЧЕСТВО\лог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643"/>
            <a:ext cx="1008112" cy="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59632" y="93632"/>
            <a:ext cx="7488832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121B37"/>
                </a:solidFill>
              </a:rPr>
              <a:t>Перспективы развития больницы</a:t>
            </a:r>
            <a:endParaRPr lang="ru-RU" sz="3600" b="1" i="1" dirty="0">
              <a:solidFill>
                <a:srgbClr val="121B37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6084169" y="2269605"/>
            <a:ext cx="2355793" cy="1004762"/>
            <a:chOff x="631262" y="1428000"/>
            <a:chExt cx="3254938" cy="1429500"/>
          </a:xfrm>
          <a:solidFill>
            <a:srgbClr val="E6E7E8">
              <a:alpha val="45000"/>
            </a:srgbClr>
          </a:solidFill>
        </p:grpSpPr>
        <p:sp>
          <p:nvSpPr>
            <p:cNvPr id="32" name="Прямоугольник 31"/>
            <p:cNvSpPr/>
            <p:nvPr/>
          </p:nvSpPr>
          <p:spPr>
            <a:xfrm>
              <a:off x="631262" y="1428000"/>
              <a:ext cx="3254938" cy="511360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Анестезиология и реаниматология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31262" y="1939360"/>
              <a:ext cx="3254938" cy="918140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дистанционного консультативного центра 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анестезиологии и реанимации </a:t>
              </a:r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Ярославской области (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347472" y="2652102"/>
            <a:ext cx="2370727" cy="2306381"/>
            <a:chOff x="631262" y="3834709"/>
            <a:chExt cx="3254938" cy="3281347"/>
          </a:xfrm>
          <a:solidFill>
            <a:srgbClr val="E6E7E8">
              <a:alpha val="45000"/>
            </a:srgbClr>
          </a:solidFill>
        </p:grpSpPr>
        <p:sp>
          <p:nvSpPr>
            <p:cNvPr id="35" name="Прямоугольник 34"/>
            <p:cNvSpPr/>
            <p:nvPr/>
          </p:nvSpPr>
          <p:spPr>
            <a:xfrm>
              <a:off x="631262" y="3834709"/>
              <a:ext cx="3254938" cy="511360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Гемодиализ</a:t>
              </a:r>
              <a:endParaRPr lang="ru-RU" sz="1000" b="1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31262" y="4346068"/>
              <a:ext cx="3254938" cy="2769988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Расширение видов оказания медицинской помощи больным с хронической почечной недостаточностью:</a:t>
              </a:r>
            </a:p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проведение процедуры гемодиализа в условиях реанимационных отделениях, а также процедур продленного гемодиализа (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внедрение заместительной почечной терапии методом </a:t>
              </a:r>
              <a:r>
                <a:rPr lang="ru-RU" sz="1000" dirty="0" err="1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перитонеального</a:t>
              </a:r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диализа (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2019-2020)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3347864" y="776942"/>
            <a:ext cx="2370727" cy="1626427"/>
            <a:chOff x="4653906" y="1843530"/>
            <a:chExt cx="3254938" cy="2112636"/>
          </a:xfrm>
          <a:solidFill>
            <a:srgbClr val="E6E7E8">
              <a:alpha val="45000"/>
            </a:srgbClr>
          </a:solidFill>
        </p:grpSpPr>
        <p:sp>
          <p:nvSpPr>
            <p:cNvPr id="38" name="Прямоугольник 37"/>
            <p:cNvSpPr/>
            <p:nvPr/>
          </p:nvSpPr>
          <p:spPr>
            <a:xfrm>
              <a:off x="4653906" y="1843530"/>
              <a:ext cx="3254400" cy="506355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Офтальмология</a:t>
              </a:r>
              <a:endParaRPr lang="ru-RU" sz="1000" b="1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653906" y="2349885"/>
              <a:ext cx="3254938" cy="1606281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Внедрение новых методик лечения:</a:t>
              </a:r>
            </a:p>
            <a:p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000" dirty="0" err="1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витриоретинальная</a:t>
              </a:r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хирургия (операции на заднем отрезке глаза) (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2019-2020)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000" dirty="0" err="1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антиглаукомные</a:t>
              </a:r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операции с использованию наносекундных импульсных твердотельных лазеров УФ 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диапазона (2020-2022 )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083469" y="3416222"/>
            <a:ext cx="2371426" cy="1533917"/>
            <a:chOff x="4652944" y="3962163"/>
            <a:chExt cx="3255899" cy="2029062"/>
          </a:xfrm>
          <a:solidFill>
            <a:srgbClr val="E6E7E8">
              <a:alpha val="45000"/>
            </a:srgbClr>
          </a:solidFill>
        </p:grpSpPr>
        <p:sp>
          <p:nvSpPr>
            <p:cNvPr id="41" name="Прямоугольник 40"/>
            <p:cNvSpPr/>
            <p:nvPr/>
          </p:nvSpPr>
          <p:spPr>
            <a:xfrm>
              <a:off x="4652944" y="3962163"/>
              <a:ext cx="3255899" cy="511360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Эндокринология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652944" y="4473523"/>
              <a:ext cx="3254938" cy="1517702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ткрытие регионального (функционального) филиала на базе ГБУЗ ЯО «Областная клиническая больница» в  соответствии с рекомендациями ФГБУ НМИЦ эндокринологии» Минздрава России. (2019-2020)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684870" y="2718172"/>
            <a:ext cx="2370727" cy="2231967"/>
            <a:chOff x="8729643" y="1172320"/>
            <a:chExt cx="3254939" cy="2692035"/>
          </a:xfrm>
          <a:solidFill>
            <a:srgbClr val="E6E7E8">
              <a:alpha val="45000"/>
            </a:srgbClr>
          </a:solidFill>
        </p:grpSpPr>
        <p:sp>
          <p:nvSpPr>
            <p:cNvPr id="44" name="Прямоугольник 43"/>
            <p:cNvSpPr/>
            <p:nvPr/>
          </p:nvSpPr>
          <p:spPr>
            <a:xfrm>
              <a:off x="8729643" y="1172320"/>
              <a:ext cx="3246375" cy="470001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Оториноларингология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8729644" y="1642320"/>
              <a:ext cx="3254938" cy="2222035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Внедрение новых методик лечения:</a:t>
              </a:r>
            </a:p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000" dirty="0" err="1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трансназальная</a:t>
              </a:r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хирургия 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гипофиза(2019-2020)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000" dirty="0" err="1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эндоларингиальная</a:t>
              </a:r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хирургия образований гортани и </a:t>
              </a:r>
              <a:r>
                <a:rPr lang="ru-RU" sz="1000" dirty="0" err="1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ларинготрахеальных</a:t>
              </a:r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стенозов с помощью 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СО2-лазера (2020-2021)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применение </a:t>
              </a:r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эндоскопического оборудования для операций на среднем 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ухе (2019-2020)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6084168" y="776942"/>
            <a:ext cx="2371427" cy="1318684"/>
            <a:chOff x="8729644" y="4334849"/>
            <a:chExt cx="3255900" cy="1876125"/>
          </a:xfrm>
          <a:solidFill>
            <a:srgbClr val="E6E7E8">
              <a:alpha val="45000"/>
            </a:srgbClr>
          </a:solidFill>
        </p:grpSpPr>
        <p:sp>
          <p:nvSpPr>
            <p:cNvPr id="47" name="Прямоугольник 46"/>
            <p:cNvSpPr/>
            <p:nvPr/>
          </p:nvSpPr>
          <p:spPr>
            <a:xfrm>
              <a:off x="8729644" y="4334849"/>
              <a:ext cx="3255900" cy="511360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Гематология</a:t>
              </a:r>
              <a:endParaRPr lang="ru-RU" sz="1000" b="1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8729645" y="4846206"/>
              <a:ext cx="3254938" cy="1364768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Внедрение методик по забору, хранению и трансплантации костного мозга на базе гематологического отделения и отделения переливания крови. (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2020-2024)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684170" y="783785"/>
            <a:ext cx="2371427" cy="1686077"/>
            <a:chOff x="-618316" y="2895600"/>
            <a:chExt cx="3255900" cy="2251284"/>
          </a:xfrm>
          <a:solidFill>
            <a:srgbClr val="E6E7E8">
              <a:alpha val="45000"/>
            </a:srgbClr>
          </a:solidFill>
        </p:grpSpPr>
        <p:sp>
          <p:nvSpPr>
            <p:cNvPr id="50" name="Прямоугольник 49"/>
            <p:cNvSpPr/>
            <p:nvPr/>
          </p:nvSpPr>
          <p:spPr>
            <a:xfrm>
              <a:off x="-618316" y="2895600"/>
              <a:ext cx="3255900" cy="511360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Нейрохирургия</a:t>
              </a:r>
              <a:endParaRPr lang="ru-RU" sz="1000" b="1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-618316" y="3406960"/>
              <a:ext cx="3255900" cy="1739924"/>
            </a:xfrm>
            <a:prstGeom prst="rect">
              <a:avLst/>
            </a:prstGeom>
            <a:grpFill/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Внедрение новых методик лечения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внедрение  эндоскопического хирургического лечения новообразований основания 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черепа (2019-2020)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выполнение </a:t>
              </a:r>
              <a:r>
                <a:rPr lang="ru-RU" sz="1000" dirty="0" err="1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тромбэкстракции</a:t>
              </a:r>
              <a:r>
                <a:rPr lang="ru-RU" sz="1000" dirty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раннем периоде ишемического инсульта  (</a:t>
              </a:r>
              <a:r>
                <a:rPr lang="ru-RU" sz="1000" dirty="0" smtClean="0">
                  <a:solidFill>
                    <a:srgbClr val="121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2019-2020)</a:t>
              </a:r>
              <a:endParaRPr lang="ru-RU" sz="10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790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NoskovaEA\Desktop\ТВОРЧЕСТВО\лог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643"/>
            <a:ext cx="1008112" cy="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59632" y="93632"/>
            <a:ext cx="7488832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121B37"/>
                </a:solidFill>
              </a:rPr>
              <a:t>Перспективы развития больницы</a:t>
            </a:r>
            <a:endParaRPr lang="ru-RU" sz="3600" b="1" i="1" dirty="0">
              <a:solidFill>
                <a:srgbClr val="121B37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7544" y="771550"/>
            <a:ext cx="78488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200" dirty="0" smtClean="0">
              <a:solidFill>
                <a:srgbClr val="121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ctr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хирургической </a:t>
            </a:r>
            <a:r>
              <a:rPr lang="ru-RU" sz="1200" b="1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службы</a:t>
            </a:r>
            <a:r>
              <a:rPr lang="ru-RU" sz="1200" b="1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fontAlgn="ctr"/>
            <a:endParaRPr lang="ru-RU" sz="1200" b="1" dirty="0" smtClean="0">
              <a:solidFill>
                <a:srgbClr val="121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ru-RU" sz="1200" dirty="0" err="1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бариопластика</a:t>
            </a: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хирургический метод борьбы с </a:t>
            </a: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лишним </a:t>
            </a: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весом(2019)</a:t>
            </a:r>
          </a:p>
          <a:p>
            <a:pPr marL="171450" indent="-171450" fontAlgn="ctr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200" dirty="0" err="1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ермиопластика</a:t>
            </a: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эндоскопическое и хирургическое лечение грыж (2019)</a:t>
            </a:r>
          </a:p>
          <a:p>
            <a:pPr fontAlgn="ctr"/>
            <a:endParaRPr lang="ru-RU" sz="1200" dirty="0" smtClean="0">
              <a:solidFill>
                <a:srgbClr val="121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ctr"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лабораторной службы:</a:t>
            </a:r>
          </a:p>
          <a:p>
            <a:pPr fontAlgn="ctr"/>
            <a:endParaRPr lang="ru-RU" sz="1200" b="1" dirty="0" smtClean="0">
              <a:solidFill>
                <a:srgbClr val="121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</a:t>
            </a:r>
            <a:r>
              <a:rPr lang="ru-RU" sz="12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бактериологической лаборатории медицинским </a:t>
            </a: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оборудованием, </a:t>
            </a:r>
            <a:r>
              <a:rPr lang="ru-RU" sz="12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позволяющим ускорить процесс идентификации микроорганизмов и чувствительность к антибактериальным препаратам (2020-2021гг</a:t>
            </a: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fontAlgn="ctr"/>
            <a:endParaRPr lang="ru-RU" sz="1200" dirty="0">
              <a:solidFill>
                <a:srgbClr val="121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ctr"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информационных технологий:</a:t>
            </a:r>
          </a:p>
          <a:p>
            <a:pPr fontAlgn="ctr"/>
            <a:endParaRPr lang="ru-RU" sz="1200" b="1" dirty="0" smtClean="0">
              <a:solidFill>
                <a:srgbClr val="121B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серверного оборудования для медицинской информационной системы (2019-2024);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оснащение врачей автоматизированными рабочими местами (2019);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недрение электронной медицинской карты в амбулаторных условиях и в условиях стационара (2021);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</a:t>
            </a:r>
            <a:r>
              <a:rPr lang="en-US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PACS-</a:t>
            </a: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сервера для диагностических отделений (2020);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недрение современного ПО для системы мониторинга движения лекарственных препаратов (2019);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телемедицинских консультаций с федеральными центрами и МО ЯО,</a:t>
            </a:r>
          </a:p>
          <a:p>
            <a:pPr fontAlgn="ctr"/>
            <a:r>
              <a:rPr lang="ru-RU" sz="1200" dirty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развертывание второго телемедицинского программно-аппаратного комплекса (2019);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121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развертывание системы корпоративного электронного документооборота (2019-2020).</a:t>
            </a:r>
          </a:p>
        </p:txBody>
      </p:sp>
    </p:spTree>
    <p:extLst>
      <p:ext uri="{BB962C8B-B14F-4D97-AF65-F5344CB8AC3E}">
        <p14:creationId xmlns:p14="http://schemas.microsoft.com/office/powerpoint/2010/main" val="2721111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t="26165" b="25269"/>
          <a:stretch/>
        </p:blipFill>
        <p:spPr>
          <a:xfrm>
            <a:off x="116341" y="753156"/>
            <a:ext cx="8854169" cy="231457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749198" y="3575864"/>
            <a:ext cx="5372101" cy="488667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NoskovaEA\Desktop\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44" y="4543307"/>
            <a:ext cx="1254068" cy="5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58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59632" y="93632"/>
            <a:ext cx="7488832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121B37"/>
                </a:solidFill>
              </a:rPr>
              <a:t>О больнице</a:t>
            </a:r>
            <a:endParaRPr lang="ru-RU" sz="3600" b="1" i="1" dirty="0">
              <a:solidFill>
                <a:srgbClr val="121B37"/>
              </a:solidFill>
            </a:endParaRPr>
          </a:p>
        </p:txBody>
      </p:sp>
      <p:pic>
        <p:nvPicPr>
          <p:cNvPr id="10" name="Picture 3" descr="C:\Users\NoskovaEA\Desktop\ТВОРЧЕСТВО\лог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643"/>
            <a:ext cx="1008112" cy="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739963"/>
            <a:ext cx="8568952" cy="3992027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Образована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декабре 1948 года на основании приказа 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Облздравотдела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21 декабря 1948 года «О реорганизации Ярославской городской хирургической больницы и областной поликлиники №2 в Областную клиническую больницу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endParaRPr lang="ru-RU" sz="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данный момент ГБУЗ ЯО «Областная клиническая больница» является самой мощной медицинской организацией в Ярославской области и включает в себя стационар на 871 койку, консультативную поликлинику на 800 посещений в день и диагностический центр;</a:t>
            </a:r>
          </a:p>
          <a:p>
            <a:endParaRPr lang="ru-RU" sz="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Больница является научно-практической базой для студентов медицинского вуза, базой повышения квалификации врачей и медицинских сестер, филиалом 13 кафедр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Ярославского Государственного Медицинского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Университета;</a:t>
            </a:r>
          </a:p>
          <a:p>
            <a:endParaRPr lang="ru-RU" sz="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тесный контакт с ведущими клиниками России,  развивается сотрудничество с учеными и врачами федеральных научных центров, в том числе с помощью телемедицинских технологий.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78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025168"/>
              </p:ext>
            </p:extLst>
          </p:nvPr>
        </p:nvGraphicFramePr>
        <p:xfrm>
          <a:off x="6228184" y="180643"/>
          <a:ext cx="2664297" cy="1610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7"/>
              </a:tblGrid>
              <a:tr h="22746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Консультативная поликлиника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врачей-специалистов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Кардиологическое отделение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88208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Офтальмологическое отделение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32400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Дневной стационар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32400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Диагностический центр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019594"/>
              </p:ext>
            </p:extLst>
          </p:nvPr>
        </p:nvGraphicFramePr>
        <p:xfrm>
          <a:off x="6228184" y="1923678"/>
          <a:ext cx="2664296" cy="3122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</a:tblGrid>
              <a:tr h="27056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Параклинические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21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Отделение гемодиализа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1056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Физиотерапевтическое отделение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7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функциональной диагностики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355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Эндоскопическое отделение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346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Рентгенологическое отделение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рентгенохирургических методов диагностики и 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168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Патологоанатомическое отделение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6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КДЛ №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spc="7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КДЛ №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25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переливания крови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491274"/>
              </p:ext>
            </p:extLst>
          </p:nvPr>
        </p:nvGraphicFramePr>
        <p:xfrm>
          <a:off x="467544" y="987577"/>
          <a:ext cx="2592288" cy="3960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</a:tblGrid>
              <a:tr h="3377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Хирургические отделения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Кардиохирургическое отделение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Нейрохирургическое отделение № 1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Нейрохирургическое отделение № 2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Торакальное отделение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Хирургическое отделение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1-офтальмологическое отделение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2-офтальмологическое отделение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Урологическое отделение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r>
                        <a:rPr lang="ru-RU" sz="105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Колопроктологическое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отделение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Отделение челюстно-лицевой хирургии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6203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Отделение хирургического лечения сложных нарушений ритма сердца и </a:t>
                      </a:r>
                      <a:r>
                        <a:rPr lang="ru-RU" sz="105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электрокардиостимуляции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729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Отделение сосудистой хирургии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467565"/>
              </p:ext>
            </p:extLst>
          </p:nvPr>
        </p:nvGraphicFramePr>
        <p:xfrm>
          <a:off x="3203848" y="987573"/>
          <a:ext cx="2808312" cy="3960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</a:tblGrid>
              <a:tr h="3430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Терапевтические отделения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30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spc="-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Кардиологическое отделение № 2 с ПРИТ</a:t>
                      </a:r>
                      <a:endParaRPr lang="ru-RU" sz="105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3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Кардиологическое отделение №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3012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Неврологическое отделение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463109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Неврологическое отделение для больных с ОНМК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324172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Гастроэнтерологическое отделение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3012">
                <a:tc>
                  <a:txBody>
                    <a:bodyPr/>
                    <a:lstStyle/>
                    <a:p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Ревматологическое отделение</a:t>
                      </a:r>
                      <a:endParaRPr lang="ru-RU" sz="105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3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Нефрологическое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отделение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3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Пульмонологическое отделение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3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Отделение анестезиологии-реанимации №1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3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Отделение анестезиологии-реанимации №2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3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Гематологическое отделение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83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Эндокринологическое отделение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59632" y="93632"/>
            <a:ext cx="4968552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121B37"/>
                </a:solidFill>
              </a:rPr>
              <a:t>Структура</a:t>
            </a:r>
            <a:endParaRPr lang="ru-RU" sz="3600" b="1" i="1" dirty="0">
              <a:solidFill>
                <a:srgbClr val="121B37"/>
              </a:solidFill>
            </a:endParaRPr>
          </a:p>
        </p:txBody>
      </p:sp>
      <p:pic>
        <p:nvPicPr>
          <p:cNvPr id="17" name="Picture 3" descr="C:\Users\NoskovaEA\Desktop\ТВОРЧЕСТВО\лог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643"/>
            <a:ext cx="1008112" cy="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886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3316" y="180643"/>
            <a:ext cx="7488832" cy="523220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121B37"/>
                </a:solidFill>
              </a:rPr>
              <a:t>Показатели работы </a:t>
            </a:r>
            <a:r>
              <a:rPr lang="ru-RU" sz="2800" b="1" i="1" dirty="0" smtClean="0">
                <a:solidFill>
                  <a:srgbClr val="121B37"/>
                </a:solidFill>
              </a:rPr>
              <a:t>поликлиники за </a:t>
            </a:r>
            <a:r>
              <a:rPr lang="ru-RU" sz="2800" b="1" i="1" dirty="0" smtClean="0">
                <a:solidFill>
                  <a:srgbClr val="121B37"/>
                </a:solidFill>
              </a:rPr>
              <a:t>2018 г.</a:t>
            </a:r>
            <a:endParaRPr lang="ru-RU" sz="2800" b="1" i="1" dirty="0">
              <a:solidFill>
                <a:srgbClr val="121B37"/>
              </a:solidFill>
            </a:endParaRPr>
          </a:p>
        </p:txBody>
      </p:sp>
      <p:pic>
        <p:nvPicPr>
          <p:cNvPr id="10" name="Picture 3" descr="C:\Users\NoskovaEA\Desktop\ТВОРЧЕСТВО\лог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643"/>
            <a:ext cx="1008112" cy="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753521"/>
              </p:ext>
            </p:extLst>
          </p:nvPr>
        </p:nvGraphicFramePr>
        <p:xfrm>
          <a:off x="467545" y="1347614"/>
          <a:ext cx="8424933" cy="3169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6263"/>
                <a:gridCol w="792088"/>
                <a:gridCol w="1152128"/>
                <a:gridCol w="1512168"/>
                <a:gridCol w="1008112"/>
                <a:gridCol w="792088"/>
                <a:gridCol w="792086"/>
              </a:tblGrid>
              <a:tr h="83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ОМС всего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в том числе 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ОМС </a:t>
                      </a:r>
                      <a:r>
                        <a:rPr lang="ru-RU" sz="1600" b="1" u="none" strike="noStrike" dirty="0" smtClean="0">
                          <a:effectLst/>
                        </a:rPr>
                        <a:t>ЯО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в том числе ОМС </a:t>
                      </a:r>
                      <a:r>
                        <a:rPr lang="ru-RU" sz="1600" b="1" u="none" strike="noStrike" dirty="0" smtClean="0">
                          <a:effectLst/>
                        </a:rPr>
                        <a:t>РФ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</a:rPr>
                        <a:t>Платные услуги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в том числе ДМС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</a:tr>
              <a:tr h="561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Посещения, включенные в обращения по заболеванию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32783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32420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32259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161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363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257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</a:tr>
              <a:tr h="561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Посещения с профилактическими и иными целями, 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139675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128401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127639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762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11274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1599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</a:tr>
              <a:tr h="561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Разовые посещения (консультативный прием)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125069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113843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113240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603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11226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1599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</a:tr>
              <a:tr h="561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Итого </a:t>
                      </a:r>
                      <a:r>
                        <a:rPr lang="ru-RU" sz="1400" u="none" strike="noStrike" dirty="0" err="1">
                          <a:effectLst/>
                        </a:rPr>
                        <a:t>абс</a:t>
                      </a:r>
                      <a:r>
                        <a:rPr lang="ru-RU" sz="1400" u="none" strike="noStrike" dirty="0">
                          <a:effectLst/>
                        </a:rPr>
                        <a:t> (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посещ</a:t>
                      </a:r>
                      <a:r>
                        <a:rPr lang="ru-RU" sz="1400" u="none" strike="noStrike" dirty="0" smtClean="0">
                          <a:effectLst/>
                        </a:rPr>
                        <a:t>.)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176812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165175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164191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984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11637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1856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13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6567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52282"/>
              </p:ext>
            </p:extLst>
          </p:nvPr>
        </p:nvGraphicFramePr>
        <p:xfrm>
          <a:off x="179512" y="195486"/>
          <a:ext cx="8640960" cy="4698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312"/>
                <a:gridCol w="648072"/>
                <a:gridCol w="648072"/>
                <a:gridCol w="576064"/>
                <a:gridCol w="648072"/>
                <a:gridCol w="792088"/>
                <a:gridCol w="720080"/>
                <a:gridCol w="1080120"/>
                <a:gridCol w="720080"/>
              </a:tblGrid>
              <a:tr h="551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Среднегодовое кол-во коек</a:t>
                      </a:r>
                      <a:endParaRPr lang="ru-RU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Среднегодовое кол-во коек с учетом </a:t>
                      </a:r>
                      <a:r>
                        <a:rPr lang="ru-RU" sz="100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реаним</a:t>
                      </a:r>
                      <a:r>
                        <a:rPr lang="ru-RU" sz="10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ru-RU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Средства обязательного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медицинского </a:t>
                      </a:r>
                      <a:r>
                        <a:rPr lang="ru-RU" sz="10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страхования</a:t>
                      </a:r>
                      <a:endParaRPr lang="ru-RU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Законченный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случай</a:t>
                      </a:r>
                      <a:endParaRPr lang="ru-RU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Число дней работы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койки</a:t>
                      </a:r>
                      <a:endParaRPr lang="ru-RU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Ср. длительность </a:t>
                      </a:r>
                      <a:r>
                        <a:rPr lang="ru-RU" sz="1000" u="none" strike="noStrik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лечения</a:t>
                      </a:r>
                      <a:endParaRPr lang="ru-RU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Оборот койки</a:t>
                      </a:r>
                      <a:endParaRPr lang="ru-RU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Всего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937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962,4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1590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21608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27947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9925,687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390,53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832,2823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Гастроэнтерологическое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31,0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718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829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12,45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26,7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Ревматологическое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41,1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958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1218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352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11,87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29,6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Пульмонологическое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31,4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777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841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12,79</a:t>
                      </a:r>
                      <a:endParaRPr lang="ru-RU" sz="1000" b="1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26,8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Нефрологическое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32,0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490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538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20,22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16,8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Эндокринологическое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30,4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741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823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337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12,46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27,1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Гематологическое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51,0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821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352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21,89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16,1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Кардиологическое отделение №1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30,3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1200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349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8,8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39,6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Кардиологическое отделение №2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62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62,1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823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971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1903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10,79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30,6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Неврологическое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30,9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694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805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351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13,48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26,1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Неврологическое отделение для больных с ОНМК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60,0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1230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1321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15,68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22,0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1-ое офтальмологическое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35,0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1126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1575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7,62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45,0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2-ое офтальмологическое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45,0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1425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1835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320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7,84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40,8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Урологическое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46,4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1117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1234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322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12,1</a:t>
                      </a:r>
                      <a:endParaRPr lang="ru-RU" sz="1000" b="1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26,6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Нейрохирургическое отделение №1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32,4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474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297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15,29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19,4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Нейрохирургическое отделение №2 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36,0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556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784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14,02</a:t>
                      </a:r>
                      <a:endParaRPr lang="ru-RU" sz="1000" b="1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21,8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Хирургическое торакальное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26,0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457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311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15,26</a:t>
                      </a:r>
                      <a:endParaRPr lang="ru-RU" sz="1000" b="1" i="0" u="none" strike="noStrike">
                        <a:solidFill>
                          <a:srgbClr val="262626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20,4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Хирургическое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54,1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1287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1600</a:t>
                      </a:r>
                      <a:endParaRPr lang="ru-RU" sz="1000" b="0" i="0" u="none" strike="noStrike" dirty="0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322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10,88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29,6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Отделение челюстно-лицевой  хирургии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40,5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1383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1568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327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8,44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38,7</a:t>
                      </a:r>
                      <a:endParaRPr lang="ru-RU" sz="1000" b="1" i="0" u="none" strike="noStrike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Колопроктологическое отделение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34,3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54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833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1060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339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10,96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30,9</a:t>
                      </a:r>
                      <a:endParaRPr lang="ru-RU" sz="1000" b="1" i="0" u="none" strike="noStrike" dirty="0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Отоларингологическое отделение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38,1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1046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1388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9,19</a:t>
                      </a:r>
                      <a:endParaRPr lang="ru-RU" sz="1000" b="1" i="0" u="none" strike="noStrike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36,4</a:t>
                      </a:r>
                      <a:endParaRPr lang="ru-RU" sz="1000" b="1" i="0" u="none" strike="noStrike" dirty="0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Отделение сосудистой  хирургии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33,0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692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1218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362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9,8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36,9</a:t>
                      </a:r>
                      <a:endParaRPr lang="ru-RU" sz="1000" b="1" i="0" u="none" strike="noStrike" dirty="0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2097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Отделение хирургического лечения сложных нарушениий ритма сердца и кардиостимуляции</a:t>
                      </a:r>
                      <a:endParaRPr lang="ru-RU" sz="1000" b="0" i="0" u="none" strike="noStrike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20,0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680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312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9,18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34,0</a:t>
                      </a:r>
                      <a:endParaRPr lang="ru-RU" sz="1000" b="1" i="0" u="none" strike="noStrike" dirty="0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  <a:tr h="10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Кардиохирургическое отделение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33,0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428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886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334</a:t>
                      </a:r>
                      <a:endParaRPr lang="ru-RU" sz="1000" b="0" i="0" u="none" strike="noStrike"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12,43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26,8</a:t>
                      </a:r>
                      <a:endParaRPr lang="ru-RU" sz="1000" b="1" i="0" u="none" strike="noStrike" dirty="0">
                        <a:solidFill>
                          <a:srgbClr val="0D0D0D"/>
                        </a:solidFill>
                        <a:effectLst/>
                        <a:latin typeface="Arial Cyr"/>
                      </a:endParaRPr>
                    </a:p>
                  </a:txBody>
                  <a:tcPr marL="5051" marR="5051" marT="5051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75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3316" y="180643"/>
            <a:ext cx="7488832" cy="523220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121B37"/>
                </a:solidFill>
              </a:rPr>
              <a:t>Показатели работы за 2018 г.</a:t>
            </a:r>
            <a:endParaRPr lang="ru-RU" sz="2800" b="1" i="1" dirty="0">
              <a:solidFill>
                <a:srgbClr val="121B37"/>
              </a:solidFill>
            </a:endParaRPr>
          </a:p>
        </p:txBody>
      </p:sp>
      <p:pic>
        <p:nvPicPr>
          <p:cNvPr id="10" name="Picture 3" descr="C:\Users\NoskovaEA\Desktop\ТВОРЧЕСТВО\лог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643"/>
            <a:ext cx="1008112" cy="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709443"/>
              </p:ext>
            </p:extLst>
          </p:nvPr>
        </p:nvGraphicFramePr>
        <p:xfrm>
          <a:off x="467544" y="1131590"/>
          <a:ext cx="7913984" cy="3631040"/>
        </p:xfrm>
        <a:graphic>
          <a:graphicData uri="http://schemas.openxmlformats.org/drawingml/2006/table">
            <a:tbl>
              <a:tblPr/>
              <a:tblGrid>
                <a:gridCol w="2390008">
                  <a:extLst>
                    <a:ext uri="{9D8B030D-6E8A-4147-A177-3AD203B41FA5}">
                      <a16:colId xmlns="" xmlns:a16="http://schemas.microsoft.com/office/drawing/2014/main" val="3259565525"/>
                    </a:ext>
                  </a:extLst>
                </a:gridCol>
                <a:gridCol w="1266078">
                  <a:extLst>
                    <a:ext uri="{9D8B030D-6E8A-4147-A177-3AD203B41FA5}">
                      <a16:colId xmlns="" xmlns:a16="http://schemas.microsoft.com/office/drawing/2014/main" val="1887010093"/>
                    </a:ext>
                  </a:extLst>
                </a:gridCol>
                <a:gridCol w="1073073">
                  <a:extLst>
                    <a:ext uri="{9D8B030D-6E8A-4147-A177-3AD203B41FA5}">
                      <a16:colId xmlns="" xmlns:a16="http://schemas.microsoft.com/office/drawing/2014/main" val="2406473459"/>
                    </a:ext>
                  </a:extLst>
                </a:gridCol>
                <a:gridCol w="1183131">
                  <a:extLst>
                    <a:ext uri="{9D8B030D-6E8A-4147-A177-3AD203B41FA5}">
                      <a16:colId xmlns="" xmlns:a16="http://schemas.microsoft.com/office/drawing/2014/main" val="2690832555"/>
                    </a:ext>
                  </a:extLst>
                </a:gridCol>
                <a:gridCol w="1186572">
                  <a:extLst>
                    <a:ext uri="{9D8B030D-6E8A-4147-A177-3AD203B41FA5}">
                      <a16:colId xmlns="" xmlns:a16="http://schemas.microsoft.com/office/drawing/2014/main" val="1968101069"/>
                    </a:ext>
                  </a:extLst>
                </a:gridCol>
                <a:gridCol w="815122">
                  <a:extLst>
                    <a:ext uri="{9D8B030D-6E8A-4147-A177-3AD203B41FA5}">
                      <a16:colId xmlns="" xmlns:a16="http://schemas.microsoft.com/office/drawing/2014/main" val="2930434985"/>
                    </a:ext>
                  </a:extLst>
                </a:gridCol>
              </a:tblGrid>
              <a:tr h="21888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2016г.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2017г.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2018г.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2019г.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9592091"/>
                  </a:ext>
                </a:extLst>
              </a:tr>
              <a:tr h="24467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 коек на конец года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908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</a:rPr>
                        <a:t>886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871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35673412"/>
                  </a:ext>
                </a:extLst>
              </a:tr>
              <a:tr h="24467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в </a:t>
                      </a:r>
                      <a:r>
                        <a:rPr lang="ru-RU" sz="16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т.ч</a:t>
                      </a:r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. реанимационные койки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9114083"/>
                  </a:ext>
                </a:extLst>
              </a:tr>
              <a:tr h="24467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Среднегодовое количество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908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893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874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1339122"/>
                  </a:ext>
                </a:extLst>
              </a:tr>
              <a:tr h="24467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Пролечено больных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24 035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23 847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25 287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33474084"/>
                  </a:ext>
                </a:extLst>
              </a:tr>
              <a:tr h="24467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 койко-дней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280 763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282 264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291 530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08622565"/>
                  </a:ext>
                </a:extLst>
              </a:tr>
              <a:tr h="65666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Средняя длительность лечения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по "ДК"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11,5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11,5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0032554"/>
                  </a:ext>
                </a:extLst>
              </a:tr>
              <a:tr h="339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11,7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</a:rPr>
                        <a:t>11,9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11,5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2205404"/>
                  </a:ext>
                </a:extLst>
              </a:tr>
              <a:tr h="65666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Число дней работы койки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по "ДК"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333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333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4158493"/>
                  </a:ext>
                </a:extLst>
              </a:tr>
              <a:tr h="3612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</a:rPr>
                        <a:t>319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332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5182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50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131651"/>
              </p:ext>
            </p:extLst>
          </p:nvPr>
        </p:nvGraphicFramePr>
        <p:xfrm>
          <a:off x="312285" y="826634"/>
          <a:ext cx="8456160" cy="4029892"/>
        </p:xfrm>
        <a:graphic>
          <a:graphicData uri="http://schemas.openxmlformats.org/drawingml/2006/table">
            <a:tbl>
              <a:tblPr/>
              <a:tblGrid>
                <a:gridCol w="17941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578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41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Раздел хирургии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Методики и виды операций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Кол-во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063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Нейрохирургия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Ботулинотерапия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при спастическом синдроме после инсульта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32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Эндосклпическое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удаление 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внутрижелудочковых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кровоизлияний с навигацией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74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Абдоминальная хирургия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Лапароскопическая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герниопластика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Лапароскопическая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аппендэктомия</a:t>
                      </a:r>
                      <a:endParaRPr lang="ru-RU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571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Рентгенхирургические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методы диагностики и лечения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Использование ассистирующих методик (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стент-ассистенция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) при 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эмболизации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интракраниальных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аневризм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0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Увеличение процента радиального, дистального доступа при диагностических исследованиях, 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чрезкожных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коронарных вмешательствах до 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571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Оториноларингология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Использование силиконовых 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имплантов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для 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медиализации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гортани при односторонних параличах с целью восстановления голоса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8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Внедрение операций на среднем ухе, выполняемых под эндоскопическим контролем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76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Колопроктология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Пластические операции при анальном недержании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571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Анестезиология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Использование BIS- монитора при выполнении слип-эндоскопии у пациентов с синдромом 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обструктивного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апноэ во сне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Блокада нервных сплетений с помощью прибора «стимул-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плекс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Реанимация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Экстракорпоральная мембранная </a:t>
                      </a:r>
                      <a:r>
                        <a:rPr lang="ru-RU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оксигенация</a:t>
                      </a:r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 у больных с тяжелой дыхательной недостаточностью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07504" y="195486"/>
            <a:ext cx="8589640" cy="495980"/>
          </a:xfrm>
          <a:solidFill>
            <a:schemeClr val="accent1">
              <a:lumMod val="60000"/>
              <a:lumOff val="40000"/>
              <a:alpha val="13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Новые операции, выполненные </a:t>
            </a:r>
            <a:r>
              <a:rPr lang="ru-RU" sz="2800" b="1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2018 </a:t>
            </a:r>
            <a:r>
              <a:rPr lang="ru-RU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году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8936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059582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кадровый потенциал Больницы составляет 1669 человек, из них 378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рачей и 592 среднего медицинского персонала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кандидата медицинских наук;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доктора медицинских наук;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заслуженных врачей РФ;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отличников здравоохранения;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заслуженных работника здравоохранения;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главных внештатных специалистов департамента здравоохранения и фармации ЯО;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53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врачей и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ед. сестер имеют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квалификационную категорию;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33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врачей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мед. сестер имеют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квалификационную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категорию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187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врачей и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259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мед. Сестер имеют высшую квалификационную категорию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Постоянно проводится обучение медицинского персонала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93632"/>
            <a:ext cx="7488832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121B37"/>
                </a:solidFill>
              </a:rPr>
              <a:t>Кадровый потенциал</a:t>
            </a:r>
            <a:endParaRPr lang="ru-RU" sz="3600" b="1" i="1" dirty="0">
              <a:solidFill>
                <a:srgbClr val="121B37"/>
              </a:solidFill>
            </a:endParaRPr>
          </a:p>
        </p:txBody>
      </p:sp>
      <p:pic>
        <p:nvPicPr>
          <p:cNvPr id="10" name="Picture 3" descr="C:\Users\NoskovaEA\Desktop\ТВОРЧЕСТВО\лог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643"/>
            <a:ext cx="1008112" cy="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92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59632" y="93632"/>
            <a:ext cx="7488832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121B37"/>
                </a:solidFill>
              </a:rPr>
              <a:t>Заработная плата</a:t>
            </a:r>
            <a:endParaRPr lang="ru-RU" sz="3600" b="1" i="1" dirty="0">
              <a:solidFill>
                <a:srgbClr val="121B37"/>
              </a:solidFill>
            </a:endParaRPr>
          </a:p>
        </p:txBody>
      </p:sp>
      <p:pic>
        <p:nvPicPr>
          <p:cNvPr id="10" name="Picture 3" descr="C:\Users\NoskovaEA\Desktop\ТВОРЧЕСТВО\лого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643"/>
            <a:ext cx="1008112" cy="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FF9730F7-0C9B-4E58-8700-93E293DD40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34325"/>
              </p:ext>
            </p:extLst>
          </p:nvPr>
        </p:nvGraphicFramePr>
        <p:xfrm>
          <a:off x="179512" y="1203598"/>
          <a:ext cx="4104456" cy="2880320"/>
        </p:xfrm>
        <a:graphic>
          <a:graphicData uri="http://schemas.openxmlformats.org/drawingml/2006/table">
            <a:tbl>
              <a:tblPr/>
              <a:tblGrid>
                <a:gridCol w="1818783">
                  <a:extLst>
                    <a:ext uri="{9D8B030D-6E8A-4147-A177-3AD203B41FA5}">
                      <a16:colId xmlns:a16="http://schemas.microsoft.com/office/drawing/2014/main" xmlns="" val="3547824364"/>
                    </a:ext>
                  </a:extLst>
                </a:gridCol>
                <a:gridCol w="1133545">
                  <a:extLst>
                    <a:ext uri="{9D8B030D-6E8A-4147-A177-3AD203B41FA5}">
                      <a16:colId xmlns:a16="http://schemas.microsoft.com/office/drawing/2014/main" xmlns="" val="35507155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3133470020"/>
                    </a:ext>
                  </a:extLst>
                </a:gridCol>
              </a:tblGrid>
              <a:tr h="4659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Категория персонала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Среднемесячная заработная </a:t>
                      </a:r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плата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4902649"/>
                  </a:ext>
                </a:extLst>
              </a:tr>
              <a:tr h="2662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2017 год,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2018 год,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3012961"/>
                  </a:ext>
                </a:extLst>
              </a:tr>
              <a:tr h="312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Врачи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50 350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68 698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7618695"/>
                  </a:ext>
                </a:extLst>
              </a:tr>
              <a:tr h="428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мед</a:t>
                      </a:r>
                      <a:r>
                        <a:rPr lang="ru-RU" sz="12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. персонал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31 562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36 163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3004064"/>
                  </a:ext>
                </a:extLst>
              </a:tr>
              <a:tr h="5470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Младший мед.персонал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18 020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29 501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9003661"/>
                  </a:ext>
                </a:extLst>
              </a:tr>
              <a:tr h="3125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Прочий персонал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20 674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23 354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606839"/>
                  </a:ext>
                </a:extLst>
              </a:tr>
              <a:tr h="5470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Средняя ЗП по учреждению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31 888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39 392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1095370"/>
                  </a:ext>
                </a:extLst>
              </a:tr>
            </a:tbl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31232601"/>
              </p:ext>
            </p:extLst>
          </p:nvPr>
        </p:nvGraphicFramePr>
        <p:xfrm>
          <a:off x="4499992" y="1131590"/>
          <a:ext cx="4548336" cy="3149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1790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1222</Words>
  <Application>Microsoft Office PowerPoint</Application>
  <PresentationFormat>Экран (16:9)</PresentationFormat>
  <Paragraphs>495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Государственное бюджетное учреждение здравоохранения Ярославской области «Областная клиническая больница»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Новые операции, выполненные 2018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бюджетноеБУЗ ЯО «Областная клиническая больница»</dc:title>
  <dc:creator>Носкова Екатерина Анатольевна</dc:creator>
  <cp:lastModifiedBy>Носкова Екатерина Анатольевна</cp:lastModifiedBy>
  <cp:revision>26</cp:revision>
  <cp:lastPrinted>2019-05-07T11:05:41Z</cp:lastPrinted>
  <dcterms:created xsi:type="dcterms:W3CDTF">2019-05-07T04:54:39Z</dcterms:created>
  <dcterms:modified xsi:type="dcterms:W3CDTF">2019-05-07T11:30:14Z</dcterms:modified>
</cp:coreProperties>
</file>